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772400" cy="100584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7630"/>
    <a:srgbClr val="72B4A3"/>
    <a:srgbClr val="E1E7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774" autoAdjust="0"/>
  </p:normalViewPr>
  <p:slideViewPr>
    <p:cSldViewPr snapToGrid="0" snapToObjects="1">
      <p:cViewPr>
        <p:scale>
          <a:sx n="100" d="100"/>
          <a:sy n="100" d="100"/>
        </p:scale>
        <p:origin x="-1812" y="26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10" Type="http://schemas.openxmlformats.org/officeDocument/2006/relationships/customXml" Target="../customXml/item4.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9/6/2017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dirty="0"/>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9/6/2017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dirty="0"/>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9/6/2017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9/6/2017</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9/6/2017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9/6/2017</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vtrans.vermont.gov/planning/research" TargetMode="External"/><Relationship Id="rId2" Type="http://schemas.openxmlformats.org/officeDocument/2006/relationships/hyperlink" Target="http://vtrans.vermont.gov/planning/research/2017symposium" TargetMode="External"/><Relationship Id="rId1" Type="http://schemas.openxmlformats.org/officeDocument/2006/relationships/slideLayout" Target="../slideLayouts/slideLayout5.xml"/><Relationship Id="rId5" Type="http://schemas.openxmlformats.org/officeDocument/2006/relationships/image" Target="../media/image1.png"/><Relationship Id="rId4" Type="http://schemas.openxmlformats.org/officeDocument/2006/relationships/hyperlink" Target="http://http/vtrans.vermont.gov/boards-councils/sti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object 29"/>
          <p:cNvGraphicFramePr>
            <a:graphicFrameLocks noGrp="1"/>
          </p:cNvGraphicFramePr>
          <p:nvPr>
            <p:extLst>
              <p:ext uri="{D42A27DB-BD31-4B8C-83A1-F6EECF244321}">
                <p14:modId xmlns:p14="http://schemas.microsoft.com/office/powerpoint/2010/main" val="2413674379"/>
              </p:ext>
            </p:extLst>
          </p:nvPr>
        </p:nvGraphicFramePr>
        <p:xfrm>
          <a:off x="393538" y="420078"/>
          <a:ext cx="6950237" cy="9541115"/>
        </p:xfrm>
        <a:graphic>
          <a:graphicData uri="http://schemas.openxmlformats.org/drawingml/2006/table">
            <a:tbl>
              <a:tblPr firstRow="1" bandRow="1">
                <a:tableStyleId>{2D5ABB26-0587-4C30-8999-92F81FD0307C}</a:tableStyleId>
              </a:tblPr>
              <a:tblGrid>
                <a:gridCol w="1893824">
                  <a:extLst>
                    <a:ext uri="{9D8B030D-6E8A-4147-A177-3AD203B41FA5}">
                      <a16:colId xmlns="" xmlns:a16="http://schemas.microsoft.com/office/drawing/2014/main" val="20000"/>
                    </a:ext>
                  </a:extLst>
                </a:gridCol>
                <a:gridCol w="5056413">
                  <a:extLst>
                    <a:ext uri="{9D8B030D-6E8A-4147-A177-3AD203B41FA5}">
                      <a16:colId xmlns="" xmlns:a16="http://schemas.microsoft.com/office/drawing/2014/main" val="20001"/>
                    </a:ext>
                  </a:extLst>
                </a:gridCol>
              </a:tblGrid>
              <a:tr h="495300">
                <a:tc rowSpan="2">
                  <a:txBody>
                    <a:bodyPr/>
                    <a:lstStyle/>
                    <a:p>
                      <a:pPr marL="201930" algn="ctr">
                        <a:lnSpc>
                          <a:spcPct val="100000"/>
                        </a:lnSpc>
                        <a:spcBef>
                          <a:spcPts val="844"/>
                        </a:spcBef>
                      </a:pPr>
                      <a:endParaRPr sz="1350" dirty="0">
                        <a:latin typeface="Times New Roman"/>
                        <a:cs typeface="Times New Roman"/>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chemeClr val="tx2">
                        <a:lumMod val="40000"/>
                        <a:lumOff val="60000"/>
                        <a:alpha val="25000"/>
                      </a:schemeClr>
                    </a:solidFill>
                  </a:tcPr>
                </a:tc>
                <a:tc>
                  <a:txBody>
                    <a:bodyPr/>
                    <a:lstStyle/>
                    <a:p>
                      <a:pPr marL="302895">
                        <a:lnSpc>
                          <a:spcPct val="100000"/>
                        </a:lnSpc>
                        <a:spcBef>
                          <a:spcPts val="75"/>
                        </a:spcBef>
                      </a:pPr>
                      <a:r>
                        <a:rPr sz="3000" b="1" spc="114" dirty="0">
                          <a:solidFill>
                            <a:srgbClr val="FFFFFF"/>
                          </a:solidFill>
                          <a:effectLst>
                            <a:outerShdw blurRad="50800" dist="38100" algn="l" rotWithShape="0">
                              <a:prstClr val="black">
                                <a:alpha val="40000"/>
                              </a:prstClr>
                            </a:outerShdw>
                          </a:effectLst>
                          <a:latin typeface="Franklin Gothic Demi" panose="020B0703020102020204" pitchFamily="34" charset="0"/>
                          <a:cs typeface="Calibri"/>
                        </a:rPr>
                        <a:t>FACT</a:t>
                      </a:r>
                      <a:r>
                        <a:rPr sz="3000" b="1" spc="-165" dirty="0">
                          <a:solidFill>
                            <a:srgbClr val="FFFFFF"/>
                          </a:solidFill>
                          <a:effectLst>
                            <a:outerShdw blurRad="50800" dist="38100" algn="l" rotWithShape="0">
                              <a:prstClr val="black">
                                <a:alpha val="40000"/>
                              </a:prstClr>
                            </a:outerShdw>
                          </a:effectLst>
                          <a:latin typeface="Franklin Gothic Demi" panose="020B0703020102020204" pitchFamily="34" charset="0"/>
                          <a:cs typeface="Calibri"/>
                        </a:rPr>
                        <a:t> </a:t>
                      </a:r>
                      <a:r>
                        <a:rPr sz="3000" b="1" spc="165" dirty="0">
                          <a:solidFill>
                            <a:srgbClr val="FFFFFF"/>
                          </a:solidFill>
                          <a:effectLst>
                            <a:outerShdw blurRad="50800" dist="38100" algn="l" rotWithShape="0">
                              <a:prstClr val="black">
                                <a:alpha val="40000"/>
                              </a:prstClr>
                            </a:outerShdw>
                          </a:effectLst>
                          <a:latin typeface="Franklin Gothic Demi" panose="020B0703020102020204" pitchFamily="34" charset="0"/>
                          <a:cs typeface="Calibri"/>
                        </a:rPr>
                        <a:t>SHEET</a:t>
                      </a:r>
                      <a:endParaRPr sz="3000" dirty="0">
                        <a:effectLst>
                          <a:outerShdw blurRad="50800" dist="38100" algn="l" rotWithShape="0">
                            <a:prstClr val="black">
                              <a:alpha val="40000"/>
                            </a:prstClr>
                          </a:outerShdw>
                        </a:effectLst>
                        <a:latin typeface="Franklin Gothic Demi" panose="020B0703020102020204" pitchFamily="34" charset="0"/>
                        <a:cs typeface="Calibri"/>
                      </a:endParaRPr>
                    </a:p>
                  </a:txBody>
                  <a:tcPr marL="0" marR="0" marT="0" marB="0">
                    <a:lnL w="12699">
                      <a:solidFill>
                        <a:srgbClr val="395F3A"/>
                      </a:solidFill>
                      <a:prstDash val="solid"/>
                    </a:lnL>
                    <a:solidFill>
                      <a:schemeClr val="tx2">
                        <a:lumMod val="40000"/>
                        <a:lumOff val="60000"/>
                      </a:schemeClr>
                    </a:solidFill>
                  </a:tcPr>
                </a:tc>
                <a:extLst>
                  <a:ext uri="{0D108BD9-81ED-4DB2-BD59-A6C34878D82A}">
                    <a16:rowId xmlns="" xmlns:a16="http://schemas.microsoft.com/office/drawing/2014/main" val="10000"/>
                  </a:ext>
                </a:extLst>
              </a:tr>
              <a:tr h="861059">
                <a:tc vMerge="1">
                  <a:txBody>
                    <a:bodyPr/>
                    <a:lstStyle/>
                    <a:p>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rgbClr val="DDDBEC"/>
                    </a:solidFill>
                  </a:tcPr>
                </a:tc>
                <a:tc>
                  <a:txBody>
                    <a:bodyPr/>
                    <a:lstStyle/>
                    <a:p>
                      <a:pPr marL="196850" marR="186055">
                        <a:lnSpc>
                          <a:spcPts val="1800"/>
                        </a:lnSpc>
                        <a:spcBef>
                          <a:spcPts val="825"/>
                        </a:spcBef>
                      </a:pPr>
                      <a:endParaRPr lang="en-US" sz="1800" b="1" spc="35" dirty="0" smtClean="0">
                        <a:solidFill>
                          <a:srgbClr val="231F20"/>
                        </a:solidFill>
                        <a:latin typeface="Franklin Gothic Medium" panose="020B0603020102020204" pitchFamily="34" charset="0"/>
                        <a:cs typeface="Calibri"/>
                      </a:endParaRPr>
                    </a:p>
                    <a:p>
                      <a:pPr marL="196850" marR="186055" algn="ctr">
                        <a:lnSpc>
                          <a:spcPts val="1800"/>
                        </a:lnSpc>
                        <a:spcBef>
                          <a:spcPts val="825"/>
                        </a:spcBef>
                      </a:pPr>
                      <a:r>
                        <a:rPr lang="en-US" sz="1800" b="1" spc="35" baseline="0" dirty="0" smtClean="0">
                          <a:solidFill>
                            <a:srgbClr val="231F20"/>
                          </a:solidFill>
                          <a:latin typeface="Franklin Gothic Medium" panose="020B0603020102020204" pitchFamily="34" charset="0"/>
                          <a:cs typeface="Calibri"/>
                        </a:rPr>
                        <a:t>SHRP2 R07: The Use of Performance Specifications for Rapid Renewal Solutions</a:t>
                      </a:r>
                      <a:endParaRPr sz="1800" dirty="0">
                        <a:latin typeface="Franklin Gothic Medium" panose="020B0603020102020204" pitchFamily="34" charset="0"/>
                        <a:cs typeface="Calibri"/>
                      </a:endParaRPr>
                    </a:p>
                  </a:txBody>
                  <a:tcPr marL="0" marR="0" marT="0" marB="0">
                    <a:lnL w="12699">
                      <a:solidFill>
                        <a:srgbClr val="395F3A"/>
                      </a:solidFill>
                      <a:prstDash val="solid"/>
                    </a:lnL>
                  </a:tcPr>
                </a:tc>
                <a:extLst>
                  <a:ext uri="{0D108BD9-81ED-4DB2-BD59-A6C34878D82A}">
                    <a16:rowId xmlns="" xmlns:a16="http://schemas.microsoft.com/office/drawing/2014/main" val="10001"/>
                  </a:ext>
                </a:extLst>
              </a:tr>
              <a:tr h="145173">
                <a:tc>
                  <a:txBody>
                    <a:bodyPr/>
                    <a:lstStyle/>
                    <a:p>
                      <a:pPr algn="ctr"/>
                      <a:r>
                        <a:rPr lang="en-US" sz="1800" b="1" baseline="0" dirty="0" smtClean="0">
                          <a:solidFill>
                            <a:schemeClr val="bg1"/>
                          </a:solidFill>
                          <a:effectLst>
                            <a:outerShdw blurRad="50800" dist="38100" dir="2700000" algn="tl" rotWithShape="0">
                              <a:prstClr val="black">
                                <a:alpha val="40000"/>
                              </a:prstClr>
                            </a:outerShdw>
                          </a:effectLst>
                          <a:latin typeface="Calibri"/>
                          <a:cs typeface="Calibri"/>
                        </a:rPr>
                        <a:t>   &amp; </a:t>
                      </a:r>
                      <a:r>
                        <a:rPr lang="en-US" sz="1800" b="1" dirty="0" smtClean="0">
                          <a:solidFill>
                            <a:schemeClr val="bg1"/>
                          </a:solidFill>
                          <a:effectLst>
                            <a:outerShdw blurRad="50800" dist="38100" dir="2700000" algn="tl" rotWithShape="0">
                              <a:prstClr val="black">
                                <a:alpha val="40000"/>
                              </a:prstClr>
                            </a:outerShdw>
                          </a:effectLst>
                          <a:latin typeface="Calibri"/>
                          <a:cs typeface="Calibri"/>
                        </a:rPr>
                        <a:t> STIC Annual  </a:t>
                      </a:r>
                      <a:br>
                        <a:rPr lang="en-US" sz="1800" b="1" dirty="0" smtClean="0">
                          <a:solidFill>
                            <a:schemeClr val="bg1"/>
                          </a:solidFill>
                          <a:effectLst>
                            <a:outerShdw blurRad="50800" dist="38100" dir="2700000" algn="tl" rotWithShape="0">
                              <a:prstClr val="black">
                                <a:alpha val="40000"/>
                              </a:prstClr>
                            </a:outerShdw>
                          </a:effectLst>
                          <a:latin typeface="Calibri"/>
                          <a:cs typeface="Calibri"/>
                        </a:rPr>
                      </a:br>
                      <a:r>
                        <a:rPr lang="en-US" sz="1800" b="1" dirty="0" smtClean="0">
                          <a:solidFill>
                            <a:schemeClr val="bg1"/>
                          </a:solidFill>
                          <a:effectLst>
                            <a:outerShdw blurRad="50800" dist="38100" dir="2700000" algn="tl" rotWithShape="0">
                              <a:prstClr val="black">
                                <a:alpha val="40000"/>
                              </a:prstClr>
                            </a:outerShdw>
                          </a:effectLst>
                          <a:latin typeface="Calibri"/>
                          <a:cs typeface="Calibri"/>
                        </a:rPr>
                        <a:t>Meeting</a:t>
                      </a:r>
                      <a:endParaRPr sz="1800" b="1" dirty="0">
                        <a:solidFill>
                          <a:schemeClr val="bg1"/>
                        </a:solidFill>
                        <a:effectLst>
                          <a:outerShdw blurRad="50800" dist="38100" dir="2700000" algn="tl" rotWithShape="0">
                            <a:prstClr val="black">
                              <a:alpha val="40000"/>
                            </a:prstClr>
                          </a:outerShdw>
                        </a:effectLst>
                        <a:latin typeface="Calibri"/>
                        <a:cs typeface="Calibri"/>
                      </a:endParaRPr>
                    </a:p>
                  </a:txBody>
                  <a:tcPr marL="0" marR="0" marT="0" marB="0">
                    <a:lnL w="12699">
                      <a:solidFill>
                        <a:srgbClr val="395F3A"/>
                      </a:solidFill>
                      <a:prstDash val="solid"/>
                    </a:lnL>
                    <a:lnR w="12699">
                      <a:solidFill>
                        <a:srgbClr val="395F3A"/>
                      </a:solidFill>
                      <a:prstDash val="solid"/>
                    </a:lnR>
                    <a:solidFill>
                      <a:schemeClr val="tx2">
                        <a:lumMod val="40000"/>
                        <a:lumOff val="60000"/>
                      </a:schemeClr>
                    </a:solidFill>
                  </a:tcPr>
                </a:tc>
                <a:tc>
                  <a:txBody>
                    <a:bodyPr/>
                    <a:lstStyle/>
                    <a:p>
                      <a:endParaRPr sz="1800" dirty="0">
                        <a:latin typeface="Calibri"/>
                        <a:cs typeface="Calibri"/>
                      </a:endParaRPr>
                    </a:p>
                  </a:txBody>
                  <a:tcPr marL="0" marR="0" marT="0" marB="0">
                    <a:lnL w="12699">
                      <a:solidFill>
                        <a:srgbClr val="395F3A"/>
                      </a:solidFill>
                      <a:prstDash val="solid"/>
                    </a:lnL>
                    <a:solidFill>
                      <a:schemeClr val="tx2">
                        <a:lumMod val="40000"/>
                        <a:lumOff val="60000"/>
                      </a:schemeClr>
                    </a:solidFill>
                  </a:tcPr>
                </a:tc>
                <a:extLst>
                  <a:ext uri="{0D108BD9-81ED-4DB2-BD59-A6C34878D82A}">
                    <a16:rowId xmlns="" xmlns:a16="http://schemas.microsoft.com/office/drawing/2014/main" val="10002"/>
                  </a:ext>
                </a:extLst>
              </a:tr>
              <a:tr h="7636116">
                <a:tc>
                  <a:txBody>
                    <a:bodyPr/>
                    <a:lstStyle/>
                    <a:p>
                      <a:pPr>
                        <a:lnSpc>
                          <a:spcPct val="100000"/>
                        </a:lnSpc>
                        <a:spcBef>
                          <a:spcPts val="45"/>
                        </a:spcBef>
                      </a:pPr>
                      <a:endParaRPr sz="850" dirty="0">
                        <a:latin typeface="Times New Roman"/>
                        <a:cs typeface="Times New Roman"/>
                      </a:endParaRPr>
                    </a:p>
                    <a:p>
                      <a:pPr marL="152400">
                        <a:lnSpc>
                          <a:spcPct val="100000"/>
                        </a:lnSpc>
                        <a:spcBef>
                          <a:spcPts val="5"/>
                        </a:spcBef>
                      </a:pPr>
                      <a:r>
                        <a:rPr lang="en-US" sz="1000" b="1" spc="30" dirty="0" smtClean="0">
                          <a:solidFill>
                            <a:srgbClr val="231F20"/>
                          </a:solidFill>
                          <a:latin typeface="Franklin Gothic Book" panose="020B0503020102020204" pitchFamily="34" charset="0"/>
                          <a:cs typeface="Calibri"/>
                        </a:rPr>
                        <a:t>STIC</a:t>
                      </a:r>
                      <a:r>
                        <a:rPr lang="en-US" sz="1000" b="1" spc="30" baseline="0" dirty="0" smtClean="0">
                          <a:solidFill>
                            <a:srgbClr val="231F20"/>
                          </a:solidFill>
                          <a:latin typeface="Franklin Gothic Book" panose="020B0503020102020204" pitchFamily="34" charset="0"/>
                          <a:cs typeface="Calibri"/>
                        </a:rPr>
                        <a:t> </a:t>
                      </a:r>
                      <a:r>
                        <a:rPr sz="1000" b="1" spc="35" dirty="0" smtClean="0">
                          <a:solidFill>
                            <a:srgbClr val="231F20"/>
                          </a:solidFill>
                          <a:latin typeface="Franklin Gothic Book" panose="020B0503020102020204" pitchFamily="34" charset="0"/>
                          <a:cs typeface="Calibri"/>
                        </a:rPr>
                        <a:t>PROJECT</a:t>
                      </a:r>
                      <a:r>
                        <a:rPr sz="1000" b="1" spc="-100" dirty="0" smtClean="0">
                          <a:solidFill>
                            <a:srgbClr val="231F20"/>
                          </a:solidFill>
                          <a:latin typeface="Franklin Gothic Book" panose="020B0503020102020204" pitchFamily="34" charset="0"/>
                          <a:cs typeface="Calibri"/>
                        </a:rPr>
                        <a:t> </a:t>
                      </a:r>
                      <a:r>
                        <a:rPr sz="1000" b="1" spc="30" dirty="0">
                          <a:solidFill>
                            <a:srgbClr val="231F20"/>
                          </a:solidFill>
                          <a:latin typeface="Franklin Gothic Book" panose="020B0503020102020204" pitchFamily="34" charset="0"/>
                          <a:cs typeface="Calibri"/>
                        </a:rPr>
                        <a:t>TITLE</a:t>
                      </a:r>
                      <a:endParaRPr sz="1000" dirty="0">
                        <a:latin typeface="Franklin Gothic Book" panose="020B0503020102020204" pitchFamily="34" charset="0"/>
                        <a:cs typeface="Calibri"/>
                      </a:endParaRPr>
                    </a:p>
                    <a:p>
                      <a:pPr marL="151765" marR="153670">
                        <a:lnSpc>
                          <a:spcPct val="104200"/>
                        </a:lnSpc>
                        <a:spcBef>
                          <a:spcPts val="259"/>
                        </a:spcBef>
                      </a:pPr>
                      <a:r>
                        <a:rPr lang="en-US" sz="800" i="1" spc="-15" dirty="0" smtClean="0">
                          <a:solidFill>
                            <a:srgbClr val="231F20"/>
                          </a:solidFill>
                          <a:latin typeface="Palatino Linotype" panose="02040502050505030304" pitchFamily="18" charset="0"/>
                          <a:cs typeface="Calibri"/>
                        </a:rPr>
                        <a:t> </a:t>
                      </a:r>
                      <a:r>
                        <a:rPr lang="en-US" sz="800" i="1" spc="-15" dirty="0" smtClean="0">
                          <a:solidFill>
                            <a:srgbClr val="231F20"/>
                          </a:solidFill>
                          <a:latin typeface="Palatino Linotype" panose="02040502050505030304" pitchFamily="18" charset="0"/>
                          <a:cs typeface="Calibri"/>
                        </a:rPr>
                        <a:t>SHRP2</a:t>
                      </a:r>
                      <a:r>
                        <a:rPr lang="en-US" sz="800" i="1" spc="-15" baseline="0" dirty="0" smtClean="0">
                          <a:solidFill>
                            <a:srgbClr val="231F20"/>
                          </a:solidFill>
                          <a:latin typeface="Palatino Linotype" panose="02040502050505030304" pitchFamily="18" charset="0"/>
                          <a:cs typeface="Calibri"/>
                        </a:rPr>
                        <a:t> R07: Performance Specifications for Rapid Renewal</a:t>
                      </a:r>
                      <a:endParaRPr sz="800" dirty="0">
                        <a:latin typeface="Palatino Linotype" panose="02040502050505030304" pitchFamily="18" charset="0"/>
                        <a:cs typeface="Calibri"/>
                      </a:endParaRPr>
                    </a:p>
                    <a:p>
                      <a:pPr>
                        <a:lnSpc>
                          <a:spcPct val="100000"/>
                        </a:lnSpc>
                        <a:spcBef>
                          <a:spcPts val="10"/>
                        </a:spcBef>
                      </a:pPr>
                      <a:endParaRPr sz="850" dirty="0">
                        <a:latin typeface="Times New Roman"/>
                        <a:cs typeface="Times New Roman"/>
                      </a:endParaRPr>
                    </a:p>
                    <a:p>
                      <a:pPr marL="152400">
                        <a:lnSpc>
                          <a:spcPct val="100000"/>
                        </a:lnSpc>
                      </a:pPr>
                      <a:r>
                        <a:rPr sz="1050" b="1" dirty="0">
                          <a:solidFill>
                            <a:srgbClr val="231F20"/>
                          </a:solidFill>
                          <a:latin typeface="Franklin Gothic Book" panose="020B0503020102020204" pitchFamily="34" charset="0"/>
                          <a:cs typeface="Calibri"/>
                        </a:rPr>
                        <a:t>STUDY</a:t>
                      </a:r>
                      <a:r>
                        <a:rPr sz="1050" b="1" spc="-150" dirty="0">
                          <a:solidFill>
                            <a:srgbClr val="231F20"/>
                          </a:solidFill>
                          <a:latin typeface="Franklin Gothic Book" panose="020B0503020102020204" pitchFamily="34" charset="0"/>
                          <a:cs typeface="Calibri"/>
                        </a:rPr>
                        <a:t> </a:t>
                      </a:r>
                      <a:r>
                        <a:rPr sz="1050" b="1" spc="-10" dirty="0" smtClean="0">
                          <a:solidFill>
                            <a:srgbClr val="231F20"/>
                          </a:solidFill>
                          <a:latin typeface="Franklin Gothic Book" panose="020B0503020102020204" pitchFamily="34" charset="0"/>
                          <a:cs typeface="Calibri"/>
                        </a:rPr>
                        <a:t>TIMELINE</a:t>
                      </a:r>
                      <a:endParaRPr lang="en-US" sz="1050" b="0" spc="0" dirty="0" smtClean="0">
                        <a:solidFill>
                          <a:schemeClr val="tx1"/>
                        </a:solidFill>
                        <a:latin typeface="Franklin Gothic Book" panose="020B0503020102020204" pitchFamily="34" charset="0"/>
                        <a:cs typeface="Calibri"/>
                      </a:endParaRPr>
                    </a:p>
                    <a:p>
                      <a:pPr marL="152400">
                        <a:lnSpc>
                          <a:spcPct val="100000"/>
                        </a:lnSpc>
                      </a:pPr>
                      <a:endParaRPr lang="en-US" sz="1050" b="0" spc="0" baseline="0" dirty="0" smtClean="0">
                        <a:solidFill>
                          <a:schemeClr val="tx1"/>
                        </a:solidFill>
                        <a:latin typeface="Franklin Gothic Book" panose="020B0503020102020204" pitchFamily="34" charset="0"/>
                        <a:cs typeface="Calibri"/>
                      </a:endParaRPr>
                    </a:p>
                    <a:p>
                      <a:pPr marL="152400">
                        <a:lnSpc>
                          <a:spcPct val="100000"/>
                        </a:lnSpc>
                      </a:pPr>
                      <a:r>
                        <a:rPr lang="en-US" sz="1050" b="0" spc="0" baseline="0" dirty="0" smtClean="0">
                          <a:solidFill>
                            <a:schemeClr val="tx1"/>
                          </a:solidFill>
                          <a:latin typeface="Franklin Gothic Book" panose="020B0503020102020204" pitchFamily="34" charset="0"/>
                          <a:cs typeface="Calibri"/>
                        </a:rPr>
                        <a:t>06/15</a:t>
                      </a:r>
                      <a:r>
                        <a:rPr lang="en-US" sz="850" spc="-10" baseline="0" dirty="0" smtClean="0">
                          <a:solidFill>
                            <a:srgbClr val="231F20"/>
                          </a:solidFill>
                          <a:latin typeface="Palatino Linotype" panose="02040502050505030304" pitchFamily="18" charset="0"/>
                          <a:cs typeface="Calibri"/>
                        </a:rPr>
                        <a:t> </a:t>
                      </a:r>
                      <a:r>
                        <a:rPr lang="en-US" sz="850" spc="-10" baseline="0" dirty="0" smtClean="0">
                          <a:solidFill>
                            <a:srgbClr val="231F20"/>
                          </a:solidFill>
                          <a:latin typeface="Palatino Linotype" panose="02040502050505030304" pitchFamily="18" charset="0"/>
                          <a:cs typeface="Calibri"/>
                        </a:rPr>
                        <a:t>– </a:t>
                      </a:r>
                      <a:r>
                        <a:rPr lang="en-US" sz="850" spc="-10" baseline="0" dirty="0" smtClean="0">
                          <a:solidFill>
                            <a:srgbClr val="231F20"/>
                          </a:solidFill>
                          <a:latin typeface="Palatino Linotype" panose="02040502050505030304" pitchFamily="18" charset="0"/>
                          <a:cs typeface="Calibri"/>
                        </a:rPr>
                        <a:t> Current</a:t>
                      </a:r>
                      <a:endParaRPr sz="850" dirty="0">
                        <a:latin typeface="Palatino Linotype" panose="02040502050505030304" pitchFamily="18" charset="0"/>
                        <a:cs typeface="Calibri"/>
                      </a:endParaRPr>
                    </a:p>
                    <a:p>
                      <a:pPr>
                        <a:lnSpc>
                          <a:spcPct val="100000"/>
                        </a:lnSpc>
                        <a:spcBef>
                          <a:spcPts val="50"/>
                        </a:spcBef>
                      </a:pPr>
                      <a:endParaRPr sz="850" dirty="0">
                        <a:latin typeface="Franklin Gothic Book" panose="020B0503020102020204" pitchFamily="34" charset="0"/>
                        <a:cs typeface="Times New Roman"/>
                      </a:endParaRPr>
                    </a:p>
                    <a:p>
                      <a:pPr marL="152400">
                        <a:lnSpc>
                          <a:spcPct val="100000"/>
                        </a:lnSpc>
                      </a:pPr>
                      <a:r>
                        <a:rPr sz="1000" b="1" spc="15" dirty="0" smtClean="0">
                          <a:solidFill>
                            <a:srgbClr val="231F20"/>
                          </a:solidFill>
                          <a:latin typeface="Franklin Gothic Book" panose="020B0503020102020204" pitchFamily="34" charset="0"/>
                          <a:cs typeface="Calibri"/>
                        </a:rPr>
                        <a:t>PRINCIPA</a:t>
                      </a:r>
                      <a:r>
                        <a:rPr lang="en-US" sz="1000" b="1" spc="15" dirty="0" smtClean="0">
                          <a:solidFill>
                            <a:srgbClr val="231F20"/>
                          </a:solidFill>
                          <a:latin typeface="Franklin Gothic Book" panose="020B0503020102020204" pitchFamily="34" charset="0"/>
                          <a:cs typeface="Calibri"/>
                        </a:rPr>
                        <a:t>L</a:t>
                      </a:r>
                      <a:r>
                        <a:rPr lang="en-US" sz="1000" b="1" spc="15" baseline="0" dirty="0" smtClean="0">
                          <a:solidFill>
                            <a:srgbClr val="231F20"/>
                          </a:solidFill>
                          <a:latin typeface="Franklin Gothic Book" panose="020B0503020102020204" pitchFamily="34" charset="0"/>
                          <a:cs typeface="Calibri"/>
                        </a:rPr>
                        <a:t> </a:t>
                      </a:r>
                      <a:r>
                        <a:rPr lang="en-US" sz="1000" b="1" spc="15" dirty="0" smtClean="0">
                          <a:solidFill>
                            <a:srgbClr val="231F20"/>
                          </a:solidFill>
                          <a:latin typeface="Franklin Gothic Book" panose="020B0503020102020204" pitchFamily="34" charset="0"/>
                          <a:cs typeface="Calibri"/>
                        </a:rPr>
                        <a:t>CHAMPION</a:t>
                      </a:r>
                      <a:endParaRPr sz="1000" dirty="0">
                        <a:latin typeface="Franklin Gothic Book" panose="020B0503020102020204" pitchFamily="34" charset="0"/>
                        <a:cs typeface="Calibri"/>
                      </a:endParaRPr>
                    </a:p>
                    <a:p>
                      <a:pPr marL="152400">
                        <a:lnSpc>
                          <a:spcPct val="100000"/>
                        </a:lnSpc>
                        <a:spcBef>
                          <a:spcPts val="300"/>
                        </a:spcBef>
                      </a:pPr>
                      <a:r>
                        <a:rPr lang="en-US" sz="800" spc="-20" dirty="0" smtClean="0">
                          <a:solidFill>
                            <a:srgbClr val="231F20"/>
                          </a:solidFill>
                          <a:latin typeface="Palatino Linotype" panose="02040502050505030304" pitchFamily="18" charset="0"/>
                          <a:cs typeface="Calibri"/>
                        </a:rPr>
                        <a:t>Mark Woolaver,  VAOT </a:t>
                      </a:r>
                      <a:endParaRPr lang="en-US" sz="800" spc="-20" dirty="0" smtClean="0">
                        <a:solidFill>
                          <a:srgbClr val="231F20"/>
                        </a:solidFill>
                        <a:latin typeface="Palatino Linotype" panose="02040502050505030304" pitchFamily="18" charset="0"/>
                        <a:cs typeface="Calibri"/>
                      </a:endParaRPr>
                    </a:p>
                    <a:p>
                      <a:pPr marL="152400">
                        <a:lnSpc>
                          <a:spcPct val="100000"/>
                        </a:lnSpc>
                        <a:spcBef>
                          <a:spcPts val="300"/>
                        </a:spcBef>
                      </a:pPr>
                      <a:r>
                        <a:rPr lang="en-US" sz="800" spc="-20" dirty="0" smtClean="0">
                          <a:solidFill>
                            <a:srgbClr val="231F20"/>
                          </a:solidFill>
                          <a:latin typeface="Palatino Linotype" panose="02040502050505030304" pitchFamily="18" charset="0"/>
                          <a:cs typeface="Calibri"/>
                        </a:rPr>
                        <a:t>Victor</a:t>
                      </a:r>
                      <a:r>
                        <a:rPr lang="en-US" sz="800" spc="-20" baseline="0" dirty="0" smtClean="0">
                          <a:solidFill>
                            <a:srgbClr val="231F20"/>
                          </a:solidFill>
                          <a:latin typeface="Palatino Linotype" panose="02040502050505030304" pitchFamily="18" charset="0"/>
                          <a:cs typeface="Calibri"/>
                        </a:rPr>
                        <a:t> (Lee) Gallivan, PI/SME</a:t>
                      </a:r>
                      <a:endParaRPr sz="800" dirty="0">
                        <a:latin typeface="Palatino Linotype" panose="02040502050505030304" pitchFamily="18" charset="0"/>
                        <a:cs typeface="Calibri"/>
                      </a:endParaRPr>
                    </a:p>
                    <a:p>
                      <a:pPr>
                        <a:lnSpc>
                          <a:spcPct val="100000"/>
                        </a:lnSpc>
                        <a:spcBef>
                          <a:spcPts val="10"/>
                        </a:spcBef>
                      </a:pPr>
                      <a:endParaRPr sz="850" dirty="0">
                        <a:latin typeface="Times New Roman"/>
                        <a:cs typeface="Times New Roman"/>
                      </a:endParaRPr>
                    </a:p>
                    <a:p>
                      <a:pPr marL="152400">
                        <a:lnSpc>
                          <a:spcPct val="100000"/>
                        </a:lnSpc>
                      </a:pPr>
                      <a:endParaRPr lang="en-US" sz="1050" b="1" spc="-120" dirty="0" smtClean="0">
                        <a:solidFill>
                          <a:srgbClr val="231F20"/>
                        </a:solidFill>
                        <a:latin typeface="Calibri"/>
                        <a:cs typeface="Calibri"/>
                      </a:endParaRPr>
                    </a:p>
                    <a:p>
                      <a:pPr marL="152400">
                        <a:lnSpc>
                          <a:spcPct val="100000"/>
                        </a:lnSpc>
                      </a:pPr>
                      <a:r>
                        <a:rPr lang="en-US" sz="1050" b="1" spc="-120" dirty="0" smtClean="0">
                          <a:solidFill>
                            <a:srgbClr val="231F20"/>
                          </a:solidFill>
                          <a:latin typeface="Franklin Gothic Book" panose="020B0503020102020204" pitchFamily="34" charset="0"/>
                          <a:cs typeface="Calibri"/>
                        </a:rPr>
                        <a:t>VTRANS </a:t>
                      </a:r>
                      <a:r>
                        <a:rPr sz="1050" b="1" spc="-120" dirty="0" smtClean="0">
                          <a:solidFill>
                            <a:srgbClr val="231F20"/>
                          </a:solidFill>
                          <a:latin typeface="Franklin Gothic Book" panose="020B0503020102020204" pitchFamily="34" charset="0"/>
                          <a:cs typeface="Calibri"/>
                        </a:rPr>
                        <a:t> </a:t>
                      </a:r>
                      <a:r>
                        <a:rPr sz="1050" b="1" spc="-10" dirty="0" smtClean="0">
                          <a:solidFill>
                            <a:srgbClr val="231F20"/>
                          </a:solidFill>
                          <a:latin typeface="Franklin Gothic Book" panose="020B0503020102020204" pitchFamily="34" charset="0"/>
                          <a:cs typeface="Calibri"/>
                        </a:rPr>
                        <a:t>CONTACT</a:t>
                      </a:r>
                      <a:r>
                        <a:rPr lang="en-US" sz="1050" b="1" spc="-10" dirty="0" smtClean="0">
                          <a:solidFill>
                            <a:srgbClr val="231F20"/>
                          </a:solidFill>
                          <a:latin typeface="Franklin Gothic Book" panose="020B0503020102020204" pitchFamily="34" charset="0"/>
                          <a:cs typeface="Calibri"/>
                        </a:rPr>
                        <a:t>(S)</a:t>
                      </a:r>
                    </a:p>
                    <a:p>
                      <a:pPr marL="152400" marR="0" lvl="0" indent="0" defTabSz="914400" eaLnBrk="1" fontAlgn="auto" latinLnBrk="0" hangingPunct="1">
                        <a:lnSpc>
                          <a:spcPct val="100000"/>
                        </a:lnSpc>
                        <a:spcBef>
                          <a:spcPts val="0"/>
                        </a:spcBef>
                        <a:spcAft>
                          <a:spcPts val="0"/>
                        </a:spcAft>
                        <a:buClrTx/>
                        <a:buSzTx/>
                        <a:buFontTx/>
                        <a:buNone/>
                        <a:tabLst/>
                        <a:defRPr/>
                      </a:pPr>
                      <a:r>
                        <a:rPr lang="en-US" sz="900" spc="-20" dirty="0" smtClean="0">
                          <a:solidFill>
                            <a:srgbClr val="231F20"/>
                          </a:solidFill>
                          <a:latin typeface="Palatino Linotype" panose="02040502050505030304" pitchFamily="18" charset="0"/>
                          <a:cs typeface="Calibri"/>
                        </a:rPr>
                        <a:t>Mark Woolaver, VAOT Construction Paving Engineer</a:t>
                      </a:r>
                      <a:endParaRPr lang="en-US" sz="900" spc="-20" dirty="0" smtClean="0">
                        <a:solidFill>
                          <a:srgbClr val="231F20"/>
                        </a:solidFill>
                        <a:latin typeface="Palatino Linotype" panose="02040502050505030304" pitchFamily="18" charset="0"/>
                        <a:cs typeface="Calibri"/>
                      </a:endParaRPr>
                    </a:p>
                    <a:p>
                      <a:pPr marL="152400">
                        <a:lnSpc>
                          <a:spcPct val="100000"/>
                        </a:lnSpc>
                      </a:pPr>
                      <a:endParaRPr lang="en-US" sz="850" spc="-35" dirty="0" smtClean="0">
                        <a:solidFill>
                          <a:srgbClr val="231F20"/>
                        </a:solidFill>
                        <a:latin typeface="Calibri"/>
                        <a:ea typeface="+mn-ea"/>
                        <a:cs typeface="Calibri"/>
                      </a:endParaRPr>
                    </a:p>
                    <a:p>
                      <a:pPr>
                        <a:lnSpc>
                          <a:spcPct val="100000"/>
                        </a:lnSpc>
                        <a:spcBef>
                          <a:spcPts val="30"/>
                        </a:spcBef>
                      </a:pPr>
                      <a:endParaRPr sz="1000" dirty="0">
                        <a:latin typeface="Franklin Gothic Book" panose="020B0503020102020204" pitchFamily="34" charset="0"/>
                        <a:cs typeface="Times New Roman"/>
                      </a:endParaRPr>
                    </a:p>
                    <a:p>
                      <a:pPr marL="152400">
                        <a:lnSpc>
                          <a:spcPct val="100000"/>
                        </a:lnSpc>
                      </a:pPr>
                      <a:r>
                        <a:rPr sz="1050" b="1" spc="-30" dirty="0">
                          <a:solidFill>
                            <a:srgbClr val="231F20"/>
                          </a:solidFill>
                          <a:latin typeface="Franklin Gothic Book" panose="020B0503020102020204" pitchFamily="34" charset="0"/>
                          <a:cs typeface="Calibri"/>
                        </a:rPr>
                        <a:t>MORE</a:t>
                      </a:r>
                      <a:r>
                        <a:rPr sz="1050" b="1" spc="-110" dirty="0">
                          <a:solidFill>
                            <a:srgbClr val="231F20"/>
                          </a:solidFill>
                          <a:latin typeface="Franklin Gothic Book" panose="020B0503020102020204" pitchFamily="34" charset="0"/>
                          <a:cs typeface="Calibri"/>
                        </a:rPr>
                        <a:t> </a:t>
                      </a:r>
                      <a:r>
                        <a:rPr sz="1050" b="1" spc="-25" dirty="0">
                          <a:solidFill>
                            <a:srgbClr val="231F20"/>
                          </a:solidFill>
                          <a:latin typeface="Franklin Gothic Book" panose="020B0503020102020204" pitchFamily="34" charset="0"/>
                          <a:cs typeface="Calibri"/>
                        </a:rPr>
                        <a:t>INFORMATION</a:t>
                      </a:r>
                      <a:endParaRPr sz="1050" dirty="0">
                        <a:latin typeface="Franklin Gothic Book" panose="020B0503020102020204" pitchFamily="34" charset="0"/>
                        <a:cs typeface="Calibri"/>
                      </a:endParaRPr>
                    </a:p>
                    <a:p>
                      <a:pPr marL="152400" marR="154940">
                        <a:lnSpc>
                          <a:spcPts val="1000"/>
                        </a:lnSpc>
                        <a:spcBef>
                          <a:spcPts val="290"/>
                        </a:spcBef>
                      </a:pPr>
                      <a:r>
                        <a:rPr lang="en-US" sz="850" i="1" baseline="0" dirty="0" smtClean="0">
                          <a:solidFill>
                            <a:srgbClr val="231F20"/>
                          </a:solidFill>
                          <a:latin typeface="Palatino Linotype" panose="02040502050505030304" pitchFamily="18" charset="0"/>
                          <a:cs typeface="Calibri"/>
                        </a:rPr>
                        <a:t>Actively Under Development – Contact Mark Woolaver for Latest Information</a:t>
                      </a:r>
                      <a:endParaRPr lang="en-US" sz="850" i="1" baseline="0" dirty="0" smtClean="0">
                        <a:solidFill>
                          <a:srgbClr val="231F20"/>
                        </a:solidFill>
                        <a:latin typeface="Palatino Linotype" panose="02040502050505030304" pitchFamily="18" charset="0"/>
                        <a:cs typeface="Calibri"/>
                      </a:endParaRP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r>
                        <a:rPr lang="en-US" sz="850" dirty="0" smtClean="0">
                          <a:latin typeface="Palatino Linotype" panose="02040502050505030304" pitchFamily="18" charset="0"/>
                          <a:cs typeface="Times New Roman"/>
                        </a:rPr>
                        <a:t>This fact sheet</a:t>
                      </a:r>
                      <a:r>
                        <a:rPr lang="en-US" sz="850" baseline="0" dirty="0" smtClean="0">
                          <a:latin typeface="Palatino Linotype" panose="02040502050505030304" pitchFamily="18" charset="0"/>
                          <a:cs typeface="Times New Roman"/>
                        </a:rPr>
                        <a:t> was prepared for the 2017 VTrans Research Symposium &amp; STIC Annual Meeting held </a:t>
                      </a:r>
                      <a:r>
                        <a:rPr lang="en-US" sz="850" b="1" baseline="0" dirty="0" smtClean="0">
                          <a:latin typeface="Palatino Linotype" panose="02040502050505030304" pitchFamily="18" charset="0"/>
                          <a:cs typeface="Times New Roman"/>
                        </a:rPr>
                        <a:t>on September 28, 2017</a:t>
                      </a:r>
                      <a:r>
                        <a:rPr lang="en-US" sz="850" baseline="0" dirty="0" smtClean="0">
                          <a:latin typeface="Palatino Linotype" panose="02040502050505030304" pitchFamily="18" charset="0"/>
                          <a:cs typeface="Times New Roman"/>
                        </a:rPr>
                        <a:t> at National Life in Montpelier, VT.  8:00 am– 12:00 pm.</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a:lnSpc>
                          <a:spcPts val="1000"/>
                        </a:lnSpc>
                        <a:spcBef>
                          <a:spcPts val="290"/>
                        </a:spcBef>
                      </a:pPr>
                      <a:r>
                        <a:rPr lang="en-US" sz="850" baseline="0" dirty="0" smtClean="0">
                          <a:latin typeface="Palatino Linotype" panose="02040502050505030304" pitchFamily="18" charset="0"/>
                          <a:cs typeface="Times New Roman"/>
                        </a:rPr>
                        <a:t>Fact sheets can be found for additional projects featured at the 2017 Symposium at </a:t>
                      </a:r>
                      <a:r>
                        <a:rPr lang="en-US" sz="850" baseline="0" dirty="0" smtClean="0">
                          <a:latin typeface="Palatino Linotype" panose="02040502050505030304" pitchFamily="18" charset="0"/>
                          <a:cs typeface="Times New Roman"/>
                          <a:hlinkClick r:id="rId2"/>
                        </a:rPr>
                        <a:t>http://vtrans.vermont.gov/planning/research/2017symposium</a:t>
                      </a:r>
                      <a:r>
                        <a:rPr lang="en-US" sz="850" baseline="0" dirty="0" smtClean="0">
                          <a:latin typeface="Palatino Linotype" panose="02040502050505030304" pitchFamily="18" charset="0"/>
                          <a:cs typeface="Times New Roman"/>
                        </a:rPr>
                        <a:t> </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a:lnSpc>
                          <a:spcPts val="1000"/>
                        </a:lnSpc>
                        <a:spcBef>
                          <a:spcPts val="290"/>
                        </a:spcBef>
                      </a:pPr>
                      <a:r>
                        <a:rPr lang="en-US" sz="850" baseline="0" dirty="0" smtClean="0">
                          <a:latin typeface="Palatino Linotype" panose="02040502050505030304" pitchFamily="18" charset="0"/>
                          <a:cs typeface="Times New Roman"/>
                        </a:rPr>
                        <a:t>Additional information about the </a:t>
                      </a:r>
                      <a:r>
                        <a:rPr lang="en-US" sz="850" b="1" baseline="0" dirty="0" err="1" smtClean="0">
                          <a:latin typeface="Palatino Linotype" panose="02040502050505030304" pitchFamily="18" charset="0"/>
                          <a:cs typeface="Times New Roman"/>
                        </a:rPr>
                        <a:t>VTrans</a:t>
                      </a:r>
                      <a:r>
                        <a:rPr lang="en-US" sz="850" b="1" baseline="0" dirty="0" smtClean="0">
                          <a:latin typeface="Palatino Linotype" panose="02040502050505030304" pitchFamily="18" charset="0"/>
                          <a:cs typeface="Times New Roman"/>
                        </a:rPr>
                        <a:t> Research Program </a:t>
                      </a:r>
                      <a:r>
                        <a:rPr lang="en-US" sz="850" baseline="0" dirty="0" smtClean="0">
                          <a:latin typeface="Palatino Linotype" panose="02040502050505030304" pitchFamily="18" charset="0"/>
                          <a:cs typeface="Times New Roman"/>
                        </a:rPr>
                        <a:t>can be found at </a:t>
                      </a:r>
                      <a:r>
                        <a:rPr lang="en-US" sz="850" baseline="0" dirty="0" smtClean="0">
                          <a:latin typeface="Palatino Linotype" panose="02040502050505030304" pitchFamily="18" charset="0"/>
                          <a:cs typeface="Times New Roman"/>
                          <a:hlinkClick r:id="rId3"/>
                        </a:rPr>
                        <a:t>http://vtrans.vermont.gov/planning/research</a:t>
                      </a:r>
                      <a:r>
                        <a:rPr lang="en-US" sz="850" baseline="0" dirty="0" smtClean="0">
                          <a:latin typeface="Palatino Linotype" panose="02040502050505030304" pitchFamily="18" charset="0"/>
                          <a:cs typeface="Times New Roman"/>
                        </a:rPr>
                        <a:t> </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lvl="0" indent="0" defTabSz="914400" eaLnBrk="1" fontAlgn="auto" latinLnBrk="0" hangingPunct="1">
                        <a:lnSpc>
                          <a:spcPts val="1000"/>
                        </a:lnSpc>
                        <a:spcBef>
                          <a:spcPts val="290"/>
                        </a:spcBef>
                        <a:spcAft>
                          <a:spcPts val="0"/>
                        </a:spcAft>
                        <a:buClrTx/>
                        <a:buSzTx/>
                        <a:buFontTx/>
                        <a:buNone/>
                        <a:tabLst/>
                        <a:defRPr/>
                      </a:pPr>
                      <a:r>
                        <a:rPr lang="en-US" sz="850" baseline="0" dirty="0" smtClean="0">
                          <a:latin typeface="Palatino Linotype" panose="02040502050505030304" pitchFamily="18" charset="0"/>
                          <a:cs typeface="Times New Roman"/>
                        </a:rPr>
                        <a:t>Additional information about the </a:t>
                      </a:r>
                      <a:r>
                        <a:rPr lang="en-US" sz="850" b="1" baseline="0" dirty="0" err="1" smtClean="0">
                          <a:latin typeface="Palatino Linotype" panose="02040502050505030304" pitchFamily="18" charset="0"/>
                          <a:cs typeface="Times New Roman"/>
                        </a:rPr>
                        <a:t>VTrans</a:t>
                      </a:r>
                      <a:r>
                        <a:rPr lang="en-US" sz="850" b="1" baseline="0" dirty="0" smtClean="0">
                          <a:latin typeface="Palatino Linotype" panose="02040502050505030304" pitchFamily="18" charset="0"/>
                          <a:cs typeface="Times New Roman"/>
                        </a:rPr>
                        <a:t> STIC Program </a:t>
                      </a:r>
                      <a:r>
                        <a:rPr lang="en-US" sz="850" baseline="0" dirty="0" smtClean="0">
                          <a:latin typeface="Palatino Linotype" panose="02040502050505030304" pitchFamily="18" charset="0"/>
                          <a:cs typeface="Times New Roman"/>
                        </a:rPr>
                        <a:t>can be found at </a:t>
                      </a:r>
                      <a:r>
                        <a:rPr lang="en-US" sz="850" baseline="0" dirty="0" smtClean="0">
                          <a:latin typeface="Palatino Linotype" panose="02040502050505030304" pitchFamily="18" charset="0"/>
                          <a:cs typeface="Times New Roman"/>
                          <a:hlinkClick r:id="rId4"/>
                        </a:rPr>
                        <a:t>http://vtrans.vermont.gov/boards-councils/stic</a:t>
                      </a:r>
                      <a:r>
                        <a:rPr lang="en-US" sz="850" baseline="0" dirty="0" smtClean="0">
                          <a:latin typeface="Palatino Linotype" panose="02040502050505030304" pitchFamily="18" charset="0"/>
                          <a:cs typeface="Times New Roman"/>
                        </a:rPr>
                        <a:t>  </a:t>
                      </a:r>
                      <a:endParaRPr lang="en-US" sz="850" dirty="0" smtClean="0">
                        <a:latin typeface="Palatino Linotype" panose="02040502050505030304" pitchFamily="18" charset="0"/>
                        <a:cs typeface="Times New Roman"/>
                      </a:endParaRPr>
                    </a:p>
                    <a:p>
                      <a:pPr marL="152400" marR="154940">
                        <a:lnSpc>
                          <a:spcPts val="1000"/>
                        </a:lnSpc>
                        <a:spcBef>
                          <a:spcPts val="290"/>
                        </a:spcBef>
                      </a:pPr>
                      <a:endParaRPr sz="850" dirty="0">
                        <a:latin typeface="Palatino Linotype" panose="02040502050505030304" pitchFamily="18" charset="0"/>
                        <a:cs typeface="Times New Roman"/>
                      </a:endParaRPr>
                    </a:p>
                  </a:txBody>
                  <a:tcPr marL="0" marR="0" marT="0" marB="0">
                    <a:lnL w="12699">
                      <a:solidFill>
                        <a:srgbClr val="395F3A"/>
                      </a:solidFill>
                      <a:prstDash val="solid"/>
                    </a:lnL>
                    <a:lnR w="12699">
                      <a:solidFill>
                        <a:srgbClr val="395F3A"/>
                      </a:solidFill>
                      <a:prstDash val="solid"/>
                    </a:lnR>
                    <a:lnB w="12699">
                      <a:solidFill>
                        <a:srgbClr val="395F3A"/>
                      </a:solidFill>
                      <a:prstDash val="solid"/>
                    </a:lnB>
                    <a:solidFill>
                      <a:schemeClr val="tx2">
                        <a:lumMod val="40000"/>
                        <a:lumOff val="60000"/>
                        <a:alpha val="25000"/>
                      </a:schemeClr>
                    </a:solidFill>
                  </a:tcPr>
                </a:tc>
                <a:tc>
                  <a:txBody>
                    <a:bodyPr/>
                    <a:lstStyle/>
                    <a:p>
                      <a:pPr marL="70485" algn="just">
                        <a:lnSpc>
                          <a:spcPct val="100000"/>
                        </a:lnSpc>
                        <a:spcBef>
                          <a:spcPts val="65"/>
                        </a:spcBef>
                      </a:pPr>
                      <a:r>
                        <a:rPr lang="en-US" sz="1400" b="1" spc="20" dirty="0" smtClean="0">
                          <a:solidFill>
                            <a:srgbClr val="231F20"/>
                          </a:solidFill>
                          <a:latin typeface="Franklin Gothic Book" panose="020B0503020102020204" pitchFamily="34" charset="0"/>
                          <a:cs typeface="Calibri"/>
                        </a:rPr>
                        <a:t>Introduction</a:t>
                      </a:r>
                      <a:r>
                        <a:rPr lang="en-US" sz="1400" b="1" spc="20" baseline="0" dirty="0" smtClean="0">
                          <a:solidFill>
                            <a:srgbClr val="231F20"/>
                          </a:solidFill>
                          <a:latin typeface="Franklin Gothic Book" panose="020B0503020102020204" pitchFamily="34" charset="0"/>
                          <a:cs typeface="Calibri"/>
                        </a:rPr>
                        <a:t> to </a:t>
                      </a:r>
                      <a:r>
                        <a:rPr sz="1400" b="1" spc="40" dirty="0" smtClean="0">
                          <a:solidFill>
                            <a:srgbClr val="231F20"/>
                          </a:solidFill>
                          <a:latin typeface="Franklin Gothic Book" panose="020B0503020102020204" pitchFamily="34" charset="0"/>
                          <a:cs typeface="Calibri"/>
                        </a:rPr>
                        <a:t>the</a:t>
                      </a:r>
                      <a:r>
                        <a:rPr lang="en-US" sz="1400" b="1" spc="-229" dirty="0" smtClean="0">
                          <a:solidFill>
                            <a:srgbClr val="231F20"/>
                          </a:solidFill>
                          <a:latin typeface="Franklin Gothic Book" panose="020B0503020102020204" pitchFamily="34" charset="0"/>
                          <a:cs typeface="Calibri"/>
                        </a:rPr>
                        <a:t>  </a:t>
                      </a:r>
                      <a:r>
                        <a:rPr sz="1400" b="1" spc="40" dirty="0" smtClean="0">
                          <a:solidFill>
                            <a:srgbClr val="231F20"/>
                          </a:solidFill>
                          <a:latin typeface="Franklin Gothic Book" panose="020B0503020102020204" pitchFamily="34" charset="0"/>
                          <a:cs typeface="Calibri"/>
                        </a:rPr>
                        <a:t>Pro</a:t>
                      </a:r>
                      <a:r>
                        <a:rPr lang="en-US" sz="1400" b="1" spc="40" dirty="0" smtClean="0">
                          <a:solidFill>
                            <a:srgbClr val="231F20"/>
                          </a:solidFill>
                          <a:latin typeface="Franklin Gothic Book" panose="020B0503020102020204" pitchFamily="34" charset="0"/>
                          <a:cs typeface="Calibri"/>
                        </a:rPr>
                        <a:t>posal. </a:t>
                      </a:r>
                      <a:endParaRPr lang="en-US" sz="1400" b="1" spc="40" dirty="0" smtClean="0">
                        <a:solidFill>
                          <a:srgbClr val="231F20"/>
                        </a:solidFill>
                        <a:latin typeface="Franklin Gothic Book" panose="020B0503020102020204" pitchFamily="34" charset="0"/>
                        <a:cs typeface="Calibri"/>
                      </a:endParaRPr>
                    </a:p>
                    <a:p>
                      <a:pPr marL="70485" marR="0" indent="0" algn="just" defTabSz="914400" eaLnBrk="1" fontAlgn="auto" latinLnBrk="0" hangingPunct="1">
                        <a:lnSpc>
                          <a:spcPct val="100000"/>
                        </a:lnSpc>
                        <a:spcBef>
                          <a:spcPts val="65"/>
                        </a:spcBef>
                        <a:spcAft>
                          <a:spcPts val="0"/>
                        </a:spcAft>
                        <a:buClrTx/>
                        <a:buSzTx/>
                        <a:buFontTx/>
                        <a:buNone/>
                        <a:tabLst/>
                        <a:defRPr/>
                      </a:pPr>
                      <a:r>
                        <a:rPr lang="en-US" sz="1100" dirty="0" smtClean="0">
                          <a:solidFill>
                            <a:schemeClr val="tx1"/>
                          </a:solidFill>
                          <a:effectLst/>
                          <a:latin typeface="Palatino Linotype" panose="02040502050505030304" pitchFamily="18" charset="0"/>
                          <a:ea typeface="+mn-ea"/>
                          <a:cs typeface="+mn-cs"/>
                        </a:rPr>
                        <a:t>By developing a performance specification for reclaimed pavements and bases that are stabilized with cement, the VTrans expects to be able to make acceptance decision for this material based on the measurement of the finished products using fundamental engineering properties that predict the long term performance of the structure.   VTrans has utilized in-place recycling technology for years, but due to compounding events over the past few years including reduced pavement performance, doubts regarding the effectiveness of the technology have led to their participation in the IAP program. </a:t>
                      </a:r>
                      <a:endParaRPr sz="1100" dirty="0">
                        <a:latin typeface="Palatino Linotype" panose="02040502050505030304" pitchFamily="18" charset="0"/>
                        <a:cs typeface="Calibri"/>
                      </a:endParaRPr>
                    </a:p>
                    <a:p>
                      <a:pPr marL="70485" marR="1379855" algn="just">
                        <a:lnSpc>
                          <a:spcPts val="1210"/>
                        </a:lnSpc>
                        <a:spcBef>
                          <a:spcPts val="960"/>
                        </a:spcBef>
                      </a:pPr>
                      <a:r>
                        <a:rPr lang="en-US" sz="1400" b="1" spc="20" dirty="0" smtClean="0">
                          <a:solidFill>
                            <a:srgbClr val="231F20"/>
                          </a:solidFill>
                          <a:latin typeface="Franklin Gothic Book" panose="020B0503020102020204" pitchFamily="34" charset="0"/>
                          <a:cs typeface="Calibri"/>
                        </a:rPr>
                        <a:t>Methodology</a:t>
                      </a:r>
                      <a:r>
                        <a:rPr lang="en-US" sz="1400" b="1" spc="20" baseline="0" dirty="0" smtClean="0">
                          <a:solidFill>
                            <a:srgbClr val="231F20"/>
                          </a:solidFill>
                          <a:latin typeface="Franklin Gothic Book" panose="020B0503020102020204" pitchFamily="34" charset="0"/>
                          <a:cs typeface="Calibri"/>
                        </a:rPr>
                        <a:t> </a:t>
                      </a:r>
                      <a:r>
                        <a:rPr lang="en-US" sz="1400" b="1" spc="20" baseline="0" dirty="0" smtClean="0">
                          <a:solidFill>
                            <a:srgbClr val="231F20"/>
                          </a:solidFill>
                          <a:latin typeface="Franklin Gothic Book" panose="020B0503020102020204" pitchFamily="34" charset="0"/>
                          <a:cs typeface="Calibri"/>
                        </a:rPr>
                        <a:t>or </a:t>
                      </a:r>
                      <a:r>
                        <a:rPr sz="1400" b="1" spc="20" dirty="0" smtClean="0">
                          <a:solidFill>
                            <a:srgbClr val="231F20"/>
                          </a:solidFill>
                          <a:latin typeface="Franklin Gothic Book" panose="020B0503020102020204" pitchFamily="34" charset="0"/>
                          <a:cs typeface="Calibri"/>
                        </a:rPr>
                        <a:t>What </a:t>
                      </a:r>
                      <a:r>
                        <a:rPr sz="1400" b="1" spc="35" dirty="0" smtClean="0">
                          <a:solidFill>
                            <a:srgbClr val="231F20"/>
                          </a:solidFill>
                          <a:latin typeface="Franklin Gothic Book" panose="020B0503020102020204" pitchFamily="34" charset="0"/>
                          <a:cs typeface="Calibri"/>
                        </a:rPr>
                        <a:t>was</a:t>
                      </a:r>
                      <a:r>
                        <a:rPr sz="1400" b="1" spc="-165" dirty="0" smtClean="0">
                          <a:solidFill>
                            <a:srgbClr val="231F20"/>
                          </a:solidFill>
                          <a:latin typeface="Franklin Gothic Book" panose="020B0503020102020204" pitchFamily="34" charset="0"/>
                          <a:cs typeface="Calibri"/>
                        </a:rPr>
                        <a:t> </a:t>
                      </a:r>
                      <a:r>
                        <a:rPr sz="1400" b="1" spc="40" dirty="0" smtClean="0">
                          <a:solidFill>
                            <a:srgbClr val="231F20"/>
                          </a:solidFill>
                          <a:latin typeface="Franklin Gothic Book" panose="020B0503020102020204" pitchFamily="34" charset="0"/>
                          <a:cs typeface="Calibri"/>
                        </a:rPr>
                        <a:t>done?</a:t>
                      </a:r>
                      <a:endParaRPr sz="1400" dirty="0" smtClean="0">
                        <a:latin typeface="Franklin Gothic Book" panose="020B0503020102020204" pitchFamily="34" charset="0"/>
                        <a:cs typeface="Calibri"/>
                      </a:endParaRPr>
                    </a:p>
                    <a:p>
                      <a:pPr marL="70485" marR="5715" algn="just">
                        <a:lnSpc>
                          <a:spcPts val="1210"/>
                        </a:lnSpc>
                        <a:spcBef>
                          <a:spcPts val="960"/>
                        </a:spcBef>
                      </a:pPr>
                      <a:r>
                        <a:rPr lang="en-US" sz="1100" dirty="0" smtClean="0">
                          <a:solidFill>
                            <a:schemeClr val="tx1"/>
                          </a:solidFill>
                          <a:effectLst/>
                          <a:latin typeface="Palatino Linotype" panose="02040502050505030304" pitchFamily="18" charset="0"/>
                          <a:ea typeface="+mn-ea"/>
                          <a:cs typeface="+mn-cs"/>
                        </a:rPr>
                        <a:t>Specifications were developed by VTrans and incorporated into a 2015 project that partially addressed the move to performance specifications for Full Depth Reclamation with Cement.   The project was a continuing effort in improving the specifications for and the constructed results of a cement stabilized FDR project.  Certain past projects utilizing the technology had shown some signs of premature distress and a concerted effort was made within the project Contract documents, to improve accountability and strive towards a more performance based set of criteria.</a:t>
                      </a:r>
                    </a:p>
                    <a:p>
                      <a:pPr marL="70485" marR="5715" algn="just">
                        <a:lnSpc>
                          <a:spcPts val="1210"/>
                        </a:lnSpc>
                        <a:spcBef>
                          <a:spcPts val="960"/>
                        </a:spcBef>
                      </a:pPr>
                      <a:r>
                        <a:rPr lang="en-US" sz="1100" dirty="0" smtClean="0">
                          <a:solidFill>
                            <a:schemeClr val="tx1"/>
                          </a:solidFill>
                          <a:effectLst/>
                          <a:latin typeface="Palatino Linotype" panose="02040502050505030304" pitchFamily="18" charset="0"/>
                          <a:ea typeface="+mn-ea"/>
                          <a:cs typeface="+mn-cs"/>
                        </a:rPr>
                        <a:t>The specifications were further revised to include Percent-Within-Limits acceptance (PWL) criteria, Intelligent Compaction, lots and </a:t>
                      </a:r>
                      <a:r>
                        <a:rPr lang="en-US" sz="1100" dirty="0" err="1" smtClean="0">
                          <a:solidFill>
                            <a:schemeClr val="tx1"/>
                          </a:solidFill>
                          <a:effectLst/>
                          <a:latin typeface="Palatino Linotype" panose="02040502050505030304" pitchFamily="18" charset="0"/>
                          <a:ea typeface="+mn-ea"/>
                          <a:cs typeface="+mn-cs"/>
                        </a:rPr>
                        <a:t>sublots</a:t>
                      </a:r>
                      <a:r>
                        <a:rPr lang="en-US" sz="1100" dirty="0" smtClean="0">
                          <a:solidFill>
                            <a:schemeClr val="tx1"/>
                          </a:solidFill>
                          <a:effectLst/>
                          <a:latin typeface="Palatino Linotype" panose="02040502050505030304" pitchFamily="18" charset="0"/>
                          <a:ea typeface="+mn-ea"/>
                          <a:cs typeface="+mn-cs"/>
                        </a:rPr>
                        <a:t> as well as changes to the compaction requirements and equipment requirements.  VTrans then further advanced the specifications as a shadow project to allow the VTrans and Contractor representatives’ additional time to adjust prior to the new requirements being implemented.  The performance specifications were developed to address all the original VTrans objectives and the additional factors of the Agency.</a:t>
                      </a:r>
                    </a:p>
                    <a:p>
                      <a:pPr marL="70485" marR="5715" indent="0" algn="just" defTabSz="914400" eaLnBrk="1" fontAlgn="auto" latinLnBrk="0" hangingPunct="1">
                        <a:lnSpc>
                          <a:spcPts val="1210"/>
                        </a:lnSpc>
                        <a:spcBef>
                          <a:spcPts val="960"/>
                        </a:spcBef>
                        <a:spcAft>
                          <a:spcPts val="0"/>
                        </a:spcAft>
                        <a:buClrTx/>
                        <a:buSzTx/>
                        <a:buFontTx/>
                        <a:buNone/>
                        <a:tabLst/>
                        <a:defRPr/>
                      </a:pPr>
                      <a:r>
                        <a:rPr lang="en-US" sz="1400" b="1" spc="20" dirty="0" smtClean="0">
                          <a:solidFill>
                            <a:srgbClr val="231F20"/>
                          </a:solidFill>
                          <a:latin typeface="Franklin Gothic Book" panose="020B0503020102020204" pitchFamily="34" charset="0"/>
                          <a:ea typeface="+mn-ea"/>
                          <a:cs typeface="Calibri"/>
                        </a:rPr>
                        <a:t>Conclusion or </a:t>
                      </a:r>
                      <a:r>
                        <a:rPr lang="en-US" sz="1400" b="1" spc="20" dirty="0" smtClean="0">
                          <a:solidFill>
                            <a:srgbClr val="231F20"/>
                          </a:solidFill>
                          <a:latin typeface="Franklin Gothic Book" panose="020B0503020102020204" pitchFamily="34" charset="0"/>
                          <a:cs typeface="Calibri"/>
                        </a:rPr>
                        <a:t>What</a:t>
                      </a:r>
                      <a:r>
                        <a:rPr lang="en-US" sz="1400" b="1" spc="-50" dirty="0" smtClean="0">
                          <a:solidFill>
                            <a:srgbClr val="231F20"/>
                          </a:solidFill>
                          <a:latin typeface="Franklin Gothic Book" panose="020B0503020102020204" pitchFamily="34" charset="0"/>
                          <a:cs typeface="Calibri"/>
                        </a:rPr>
                        <a:t> </a:t>
                      </a:r>
                      <a:r>
                        <a:rPr lang="en-US" sz="1400" b="1" spc="30" dirty="0" smtClean="0">
                          <a:solidFill>
                            <a:srgbClr val="231F20"/>
                          </a:solidFill>
                          <a:latin typeface="Franklin Gothic Book" panose="020B0503020102020204" pitchFamily="34" charset="0"/>
                          <a:cs typeface="Calibri"/>
                        </a:rPr>
                        <a:t>are</a:t>
                      </a:r>
                      <a:r>
                        <a:rPr lang="en-US" sz="1400" b="1" spc="-50" dirty="0" smtClean="0">
                          <a:solidFill>
                            <a:srgbClr val="231F20"/>
                          </a:solidFill>
                          <a:latin typeface="Franklin Gothic Book" panose="020B0503020102020204" pitchFamily="34" charset="0"/>
                          <a:cs typeface="Calibri"/>
                        </a:rPr>
                        <a:t> </a:t>
                      </a:r>
                      <a:r>
                        <a:rPr lang="en-US" sz="1400" b="1" spc="40" dirty="0" smtClean="0">
                          <a:solidFill>
                            <a:srgbClr val="231F20"/>
                          </a:solidFill>
                          <a:latin typeface="Franklin Gothic Book" panose="020B0503020102020204" pitchFamily="34" charset="0"/>
                          <a:cs typeface="Calibri"/>
                        </a:rPr>
                        <a:t>the</a:t>
                      </a:r>
                      <a:r>
                        <a:rPr lang="en-US" sz="1400" b="1" spc="-50" dirty="0" smtClean="0">
                          <a:solidFill>
                            <a:srgbClr val="231F20"/>
                          </a:solidFill>
                          <a:latin typeface="Franklin Gothic Book" panose="020B0503020102020204" pitchFamily="34" charset="0"/>
                          <a:cs typeface="Calibri"/>
                        </a:rPr>
                        <a:t> </a:t>
                      </a:r>
                      <a:r>
                        <a:rPr lang="en-US" sz="1400" b="1" spc="50" dirty="0" smtClean="0">
                          <a:solidFill>
                            <a:srgbClr val="231F20"/>
                          </a:solidFill>
                          <a:latin typeface="Franklin Gothic Book" panose="020B0503020102020204" pitchFamily="34" charset="0"/>
                          <a:cs typeface="Calibri"/>
                        </a:rPr>
                        <a:t>next</a:t>
                      </a:r>
                      <a:r>
                        <a:rPr lang="en-US" sz="1400" b="1" spc="-50" dirty="0" smtClean="0">
                          <a:solidFill>
                            <a:srgbClr val="231F20"/>
                          </a:solidFill>
                          <a:latin typeface="Franklin Gothic Book" panose="020B0503020102020204" pitchFamily="34" charset="0"/>
                          <a:cs typeface="Calibri"/>
                        </a:rPr>
                        <a:t> </a:t>
                      </a:r>
                      <a:r>
                        <a:rPr lang="en-US" sz="1400" b="1" spc="35" dirty="0" smtClean="0">
                          <a:solidFill>
                            <a:srgbClr val="231F20"/>
                          </a:solidFill>
                          <a:latin typeface="Franklin Gothic Book" panose="020B0503020102020204" pitchFamily="34" charset="0"/>
                          <a:cs typeface="Calibri"/>
                        </a:rPr>
                        <a:t>steps?</a:t>
                      </a:r>
                    </a:p>
                    <a:p>
                      <a:r>
                        <a:rPr lang="en-US" sz="1100" dirty="0" smtClean="0">
                          <a:solidFill>
                            <a:schemeClr val="tx1"/>
                          </a:solidFill>
                          <a:effectLst/>
                          <a:latin typeface="Palatino Linotype" panose="02040502050505030304" pitchFamily="18" charset="0"/>
                          <a:ea typeface="+mn-ea"/>
                          <a:cs typeface="+mn-cs"/>
                        </a:rPr>
                        <a:t>Performance specifications FDR operations with cement to be finalized and utilized in a future project as a shadow</a:t>
                      </a:r>
                      <a:r>
                        <a:rPr lang="en-US" sz="1100" baseline="0" dirty="0" smtClean="0">
                          <a:solidFill>
                            <a:schemeClr val="tx1"/>
                          </a:solidFill>
                          <a:effectLst/>
                          <a:latin typeface="Palatino Linotype" panose="02040502050505030304" pitchFamily="18" charset="0"/>
                          <a:ea typeface="+mn-ea"/>
                          <a:cs typeface="+mn-cs"/>
                        </a:rPr>
                        <a:t> specification will full implementation to follow in the future</a:t>
                      </a:r>
                      <a:r>
                        <a:rPr lang="en-US" sz="1100" dirty="0" smtClean="0">
                          <a:solidFill>
                            <a:schemeClr val="tx1"/>
                          </a:solidFill>
                          <a:effectLst/>
                          <a:latin typeface="Palatino Linotype" panose="02040502050505030304" pitchFamily="18" charset="0"/>
                          <a:ea typeface="+mn-ea"/>
                          <a:cs typeface="+mn-cs"/>
                        </a:rPr>
                        <a:t>.  </a:t>
                      </a:r>
                    </a:p>
                    <a:p>
                      <a:pPr marL="70485" marR="5715" algn="just">
                        <a:lnSpc>
                          <a:spcPts val="1210"/>
                        </a:lnSpc>
                        <a:spcBef>
                          <a:spcPts val="960"/>
                        </a:spcBef>
                      </a:pPr>
                      <a:r>
                        <a:rPr sz="1400" b="1" spc="20" dirty="0" smtClean="0">
                          <a:solidFill>
                            <a:srgbClr val="231F20"/>
                          </a:solidFill>
                          <a:latin typeface="Franklin Gothic Book" panose="020B0503020102020204" pitchFamily="34" charset="0"/>
                          <a:cs typeface="Calibri"/>
                        </a:rPr>
                        <a:t>What</a:t>
                      </a:r>
                      <a:r>
                        <a:rPr sz="1400" b="1" spc="-45" dirty="0" smtClean="0">
                          <a:solidFill>
                            <a:srgbClr val="231F20"/>
                          </a:solidFill>
                          <a:latin typeface="Franklin Gothic Book" panose="020B0503020102020204" pitchFamily="34" charset="0"/>
                          <a:cs typeface="Calibri"/>
                        </a:rPr>
                        <a:t> </a:t>
                      </a:r>
                      <a:r>
                        <a:rPr sz="1400" b="1" spc="30" dirty="0">
                          <a:solidFill>
                            <a:srgbClr val="231F20"/>
                          </a:solidFill>
                          <a:latin typeface="Franklin Gothic Book" panose="020B0503020102020204" pitchFamily="34" charset="0"/>
                          <a:cs typeface="Calibri"/>
                        </a:rPr>
                        <a:t>are</a:t>
                      </a:r>
                      <a:r>
                        <a:rPr sz="1400" b="1" spc="-45" dirty="0">
                          <a:solidFill>
                            <a:srgbClr val="231F20"/>
                          </a:solidFill>
                          <a:latin typeface="Franklin Gothic Book" panose="020B0503020102020204" pitchFamily="34" charset="0"/>
                          <a:cs typeface="Calibri"/>
                        </a:rPr>
                        <a:t> </a:t>
                      </a:r>
                      <a:r>
                        <a:rPr sz="1400" b="1" spc="45" dirty="0">
                          <a:solidFill>
                            <a:srgbClr val="231F20"/>
                          </a:solidFill>
                          <a:latin typeface="Franklin Gothic Book" panose="020B0503020102020204" pitchFamily="34" charset="0"/>
                          <a:cs typeface="Calibri"/>
                        </a:rPr>
                        <a:t>potential</a:t>
                      </a:r>
                      <a:r>
                        <a:rPr sz="1400" b="1" spc="-45" dirty="0">
                          <a:solidFill>
                            <a:srgbClr val="231F20"/>
                          </a:solidFill>
                          <a:latin typeface="Franklin Gothic Book" panose="020B0503020102020204" pitchFamily="34" charset="0"/>
                          <a:cs typeface="Calibri"/>
                        </a:rPr>
                        <a:t> </a:t>
                      </a:r>
                      <a:r>
                        <a:rPr sz="1400" b="1" spc="40" dirty="0" smtClean="0">
                          <a:solidFill>
                            <a:srgbClr val="231F20"/>
                          </a:solidFill>
                          <a:latin typeface="Franklin Gothic Book" panose="020B0503020102020204" pitchFamily="34" charset="0"/>
                          <a:cs typeface="Calibri"/>
                        </a:rPr>
                        <a:t>impacts?</a:t>
                      </a:r>
                      <a:r>
                        <a:rPr lang="en-US" sz="1400" b="1" spc="40" dirty="0" smtClean="0">
                          <a:solidFill>
                            <a:srgbClr val="231F20"/>
                          </a:solidFill>
                          <a:latin typeface="Franklin Gothic Book" panose="020B0503020102020204" pitchFamily="34" charset="0"/>
                          <a:cs typeface="Calibri"/>
                        </a:rPr>
                        <a:t>  What is the benefit to </a:t>
                      </a:r>
                      <a:r>
                        <a:rPr lang="en-US" sz="1400" b="1" spc="40" dirty="0" err="1" smtClean="0">
                          <a:solidFill>
                            <a:srgbClr val="231F20"/>
                          </a:solidFill>
                          <a:latin typeface="Franklin Gothic Book" panose="020B0503020102020204" pitchFamily="34" charset="0"/>
                          <a:cs typeface="Calibri"/>
                        </a:rPr>
                        <a:t>VTrans</a:t>
                      </a:r>
                      <a:r>
                        <a:rPr lang="en-US" sz="1400" b="1" spc="40" dirty="0" smtClean="0">
                          <a:solidFill>
                            <a:srgbClr val="231F20"/>
                          </a:solidFill>
                          <a:latin typeface="Franklin Gothic Book" panose="020B0503020102020204" pitchFamily="34" charset="0"/>
                          <a:cs typeface="Calibri"/>
                        </a:rPr>
                        <a:t>?</a:t>
                      </a:r>
                      <a:endParaRPr sz="1400" dirty="0">
                        <a:latin typeface="Franklin Gothic Book" panose="020B0503020102020204" pitchFamily="34" charset="0"/>
                        <a:cs typeface="Calibri"/>
                      </a:endParaRPr>
                    </a:p>
                    <a:p>
                      <a:r>
                        <a:rPr lang="en-US" sz="1100" dirty="0" smtClean="0">
                          <a:solidFill>
                            <a:schemeClr val="tx1"/>
                          </a:solidFill>
                          <a:effectLst/>
                          <a:latin typeface="Palatino Linotype" panose="02040502050505030304" pitchFamily="18" charset="0"/>
                          <a:ea typeface="+mn-ea"/>
                          <a:cs typeface="+mn-cs"/>
                        </a:rPr>
                        <a:t>Results of testing during the first project construction proved promising in that key target specification requirements were met.  The Contractor acted as a partner in the project and make some modification to the contract with VTrans support to ensure the goals of the project were met.  </a:t>
                      </a:r>
                    </a:p>
                    <a:p>
                      <a:r>
                        <a:rPr lang="en-US" sz="1100" dirty="0" smtClean="0">
                          <a:solidFill>
                            <a:schemeClr val="tx1"/>
                          </a:solidFill>
                          <a:effectLst/>
                          <a:latin typeface="Palatino Linotype" panose="02040502050505030304" pitchFamily="18" charset="0"/>
                          <a:ea typeface="+mn-ea"/>
                          <a:cs typeface="+mn-cs"/>
                        </a:rPr>
                        <a:t> In addition to obtaining key specification requirements periodic on site discussions concerning project QC / QA requirements were held at various junctures throughout the construction season to further emphasize construction criteria and the required attention to detail. From a construction perspective on the part of the VTrans and the Contractor, the project can most certainly be termed a success by way of achieving all of the specified requirements.   The successes of the project will lead to further improvements in the specifications and future projects.  </a:t>
                      </a:r>
                      <a:endParaRPr lang="en-US" sz="1100" dirty="0">
                        <a:solidFill>
                          <a:schemeClr val="tx1"/>
                        </a:solidFill>
                        <a:effectLst/>
                        <a:latin typeface="Palatino Linotype" panose="02040502050505030304" pitchFamily="18" charset="0"/>
                        <a:ea typeface="+mn-ea"/>
                        <a:cs typeface="+mn-cs"/>
                      </a:endParaRPr>
                    </a:p>
                  </a:txBody>
                  <a:tcPr marL="0" marR="0" marT="0" marB="0">
                    <a:lnL w="12699">
                      <a:solidFill>
                        <a:srgbClr val="395F3A"/>
                      </a:solidFill>
                      <a:prstDash val="solid"/>
                    </a:lnL>
                  </a:tcPr>
                </a:tc>
                <a:extLst>
                  <a:ext uri="{0D108BD9-81ED-4DB2-BD59-A6C34878D82A}">
                    <a16:rowId xmlns="" xmlns:a16="http://schemas.microsoft.com/office/drawing/2014/main" val="10003"/>
                  </a:ext>
                </a:extLst>
              </a:tr>
            </a:tbl>
          </a:graphicData>
        </a:graphic>
      </p:graphicFrame>
      <p:pic>
        <p:nvPicPr>
          <p:cNvPr id="30" name="Picture 29"/>
          <p:cNvPicPr>
            <a:picLocks noChangeAspect="1"/>
          </p:cNvPicPr>
          <p:nvPr/>
        </p:nvPicPr>
        <p:blipFill>
          <a:blip r:embed="rId5"/>
          <a:stretch>
            <a:fillRect/>
          </a:stretch>
        </p:blipFill>
        <p:spPr>
          <a:xfrm>
            <a:off x="433293" y="515302"/>
            <a:ext cx="1759779" cy="435589"/>
          </a:xfrm>
          <a:prstGeom prst="rect">
            <a:avLst/>
          </a:prstGeom>
        </p:spPr>
      </p:pic>
      <p:sp>
        <p:nvSpPr>
          <p:cNvPr id="32" name="TextBox 31"/>
          <p:cNvSpPr txBox="1"/>
          <p:nvPr/>
        </p:nvSpPr>
        <p:spPr>
          <a:xfrm>
            <a:off x="496582" y="1126994"/>
            <a:ext cx="1696490" cy="646331"/>
          </a:xfrm>
          <a:prstGeom prst="rect">
            <a:avLst/>
          </a:prstGeom>
          <a:solidFill>
            <a:schemeClr val="tx2">
              <a:lumMod val="20000"/>
              <a:lumOff val="80000"/>
              <a:alpha val="25000"/>
            </a:schemeClr>
          </a:solidFill>
        </p:spPr>
        <p:txBody>
          <a:bodyPr wrap="none" rtlCol="0">
            <a:spAutoFit/>
          </a:bodyPr>
          <a:lstStyle/>
          <a:p>
            <a:pPr algn="ctr"/>
            <a:r>
              <a:rPr lang="en-US" b="1" dirty="0" smtClean="0">
                <a:latin typeface="Franklin Gothic Medium" panose="020B0603020102020204" pitchFamily="34" charset="0"/>
              </a:rPr>
              <a:t>2017 Research</a:t>
            </a:r>
          </a:p>
          <a:p>
            <a:pPr algn="ctr"/>
            <a:r>
              <a:rPr lang="en-US" b="1" dirty="0" smtClean="0">
                <a:latin typeface="Franklin Gothic Medium" panose="020B0603020102020204" pitchFamily="34" charset="0"/>
              </a:rPr>
              <a:t>Symposium</a:t>
            </a:r>
            <a:endParaRPr lang="en-US" b="1" dirty="0">
              <a:latin typeface="Franklin Gothic Medium" panose="020B06030201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31F2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22ec0dd7-095b-41f2-b8b8-a624496b8c6b">E23TXWV46JPD-235135430-26</_dlc_DocId>
    <_dlc_DocIdUrl xmlns="22ec0dd7-095b-41f2-b8b8-a624496b8c6b">
      <Url>https://outside.vermont.gov/agency/VTRANS/external/docs/_layouts/15/DocIdRedir.aspx?ID=E23TXWV46JPD-235135430-26</Url>
      <Description>E23TXWV46JPD-235135430-26</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7618CA193348A64BB00EC4DD700C226C" ma:contentTypeVersion="4" ma:contentTypeDescription="Create a new document." ma:contentTypeScope="" ma:versionID="f06708e5199452a9f7394f94d84a6298">
  <xsd:schema xmlns:xsd="http://www.w3.org/2001/XMLSchema" xmlns:xs="http://www.w3.org/2001/XMLSchema" xmlns:p="http://schemas.microsoft.com/office/2006/metadata/properties" xmlns:ns2="2a208fe3-8287-4a8b-b629-d45392ca0f10" xmlns:ns3="22ec0dd7-095b-41f2-b8b8-a624496b8c6b" targetNamespace="http://schemas.microsoft.com/office/2006/metadata/properties" ma:root="true" ma:fieldsID="e6605e219c6038dbb08f224e297c44ee" ns2:_="" ns3:_="">
    <xsd:import namespace="2a208fe3-8287-4a8b-b629-d45392ca0f10"/>
    <xsd:import namespace="22ec0dd7-095b-41f2-b8b8-a624496b8c6b"/>
    <xsd:element name="properties">
      <xsd:complexType>
        <xsd:sequence>
          <xsd:element name="documentManagement">
            <xsd:complexType>
              <xsd:all>
                <xsd:element ref="ns2:SharedWithUser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208fe3-8287-4a8b-b629-d45392ca0f1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2ec0dd7-095b-41f2-b8b8-a624496b8c6b"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393B795-E0FB-4B13-BEC7-C27F0DDC85FA}"/>
</file>

<file path=customXml/itemProps2.xml><?xml version="1.0" encoding="utf-8"?>
<ds:datastoreItem xmlns:ds="http://schemas.openxmlformats.org/officeDocument/2006/customXml" ds:itemID="{3E411235-09FE-46D3-9BBE-2331860A319D}"/>
</file>

<file path=customXml/itemProps3.xml><?xml version="1.0" encoding="utf-8"?>
<ds:datastoreItem xmlns:ds="http://schemas.openxmlformats.org/officeDocument/2006/customXml" ds:itemID="{A71D9518-8EFA-4D2F-B486-1246B3AC5FE2}"/>
</file>

<file path=customXml/itemProps4.xml><?xml version="1.0" encoding="utf-8"?>
<ds:datastoreItem xmlns:ds="http://schemas.openxmlformats.org/officeDocument/2006/customXml" ds:itemID="{93166078-24E0-49DC-A0CE-D0353A022A89}"/>
</file>

<file path=docProps/app.xml><?xml version="1.0" encoding="utf-8"?>
<Properties xmlns="http://schemas.openxmlformats.org/officeDocument/2006/extended-properties" xmlns:vt="http://schemas.openxmlformats.org/officeDocument/2006/docPropsVTypes">
  <Template/>
  <TotalTime>701</TotalTime>
  <Words>285</Words>
  <Application>Microsoft Office PowerPoint</Application>
  <PresentationFormat>Custom</PresentationFormat>
  <Paragraphs>44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 Dowds</dc:creator>
  <cp:lastModifiedBy>mwoolaver</cp:lastModifiedBy>
  <cp:revision>27</cp:revision>
  <cp:lastPrinted>2017-09-06T16:08:26Z</cp:lastPrinted>
  <dcterms:created xsi:type="dcterms:W3CDTF">2016-10-05T18:36:23Z</dcterms:created>
  <dcterms:modified xsi:type="dcterms:W3CDTF">2017-09-06T16:09:04Z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2014-12-03T00:00:00Z</vt:filetime>
  </property>
  <property fmtid="{D5CDD505-2E9C-101B-9397-08002B2CF9AE}" pid="3" name="Creator">
    <vt:lpwstr>Adobe InDesign CS5 (7.0)</vt:lpwstr>
  </property>
  <property fmtid="{D5CDD505-2E9C-101B-9397-08002B2CF9AE}" pid="4" name="LastSaved">
    <vt:filetime>2016-10-05T00:00:00Z</vt:filetime>
  </property>
  <property fmtid="{D5CDD505-2E9C-101B-9397-08002B2CF9AE}" pid="5" name="ContentTypeId">
    <vt:lpwstr>0x0101007618CA193348A64BB00EC4DD700C226C</vt:lpwstr>
  </property>
  <property fmtid="{D5CDD505-2E9C-101B-9397-08002B2CF9AE}" pid="6" name="_dlc_DocIdItemGuid">
    <vt:lpwstr>a5c845e1-6e42-4cb4-9c3b-3a606d9586f1</vt:lpwstr>
  </property>
</Properties>
</file>